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notesMasterIdLst>
    <p:notesMasterId r:id="rId22"/>
  </p:notesMasterIdLst>
  <p:sldIdLst>
    <p:sldId id="256" r:id="rId2"/>
    <p:sldId id="257" r:id="rId3"/>
    <p:sldId id="258" r:id="rId4"/>
    <p:sldId id="296" r:id="rId5"/>
    <p:sldId id="297" r:id="rId6"/>
    <p:sldId id="291" r:id="rId7"/>
    <p:sldId id="261" r:id="rId8"/>
    <p:sldId id="292" r:id="rId9"/>
    <p:sldId id="270" r:id="rId10"/>
    <p:sldId id="271" r:id="rId11"/>
    <p:sldId id="286" r:id="rId12"/>
    <p:sldId id="284" r:id="rId13"/>
    <p:sldId id="298" r:id="rId14"/>
    <p:sldId id="299" r:id="rId15"/>
    <p:sldId id="283" r:id="rId16"/>
    <p:sldId id="273" r:id="rId17"/>
    <p:sldId id="287" r:id="rId18"/>
    <p:sldId id="288" r:id="rId19"/>
    <p:sldId id="289" r:id="rId20"/>
    <p:sldId id="29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3" autoAdjust="0"/>
    <p:restoredTop sz="94706" autoAdjust="0"/>
  </p:normalViewPr>
  <p:slideViewPr>
    <p:cSldViewPr snapToGrid="0">
      <p:cViewPr varScale="1">
        <p:scale>
          <a:sx n="75" d="100"/>
          <a:sy n="75" d="100"/>
        </p:scale>
        <p:origin x="78" y="79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862" b="1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Arbeitszeitverteilung der Projektphasen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Start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Einleitung &amp; Analyse</c:v>
                </c:pt>
                <c:pt idx="1">
                  <c:v>Projektplanung</c:v>
                </c:pt>
                <c:pt idx="2">
                  <c:v>Umsetzung</c:v>
                </c:pt>
                <c:pt idx="3">
                  <c:v>Datenschutz &amp; Sicherheit</c:v>
                </c:pt>
                <c:pt idx="4">
                  <c:v>Dokumentation &amp; Präsentation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8</c:v>
                </c:pt>
                <c:pt idx="3">
                  <c:v>24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80-4FFC-AB9E-D3269405744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Dauer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Einleitung &amp; Analyse</c:v>
                </c:pt>
                <c:pt idx="1">
                  <c:v>Projektplanung</c:v>
                </c:pt>
                <c:pt idx="2">
                  <c:v>Umsetzung</c:v>
                </c:pt>
                <c:pt idx="3">
                  <c:v>Datenschutz &amp; Sicherheit</c:v>
                </c:pt>
                <c:pt idx="4">
                  <c:v>Dokumentation &amp; Präsentation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15</c:v>
                </c:pt>
                <c:pt idx="3">
                  <c:v>9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80-4FFC-AB9E-D3269405744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54577392"/>
        <c:axId val="854577720"/>
      </c:barChart>
      <c:catAx>
        <c:axId val="854577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4577720"/>
        <c:crosses val="autoZero"/>
        <c:auto val="1"/>
        <c:lblAlgn val="ctr"/>
        <c:lblOffset val="100"/>
        <c:noMultiLvlLbl val="0"/>
      </c:catAx>
      <c:valAx>
        <c:axId val="854577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457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810BF-C207-432B-B728-07C162BB4559}" type="datetimeFigureOut">
              <a:rPr lang="de-DE" smtClean="0"/>
              <a:t>25.01.2026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EC4FE-6C1B-41A7-B27F-7A8D138BC99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30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EC4FE-6C1B-41A7-B27F-7A8D138BC999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0377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EC4FE-6C1B-41A7-B27F-7A8D138BC999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509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04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1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732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97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7530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83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40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2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3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2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0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87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1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4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1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7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-318"/>
            <a:ext cx="1952272" cy="6853571"/>
            <a:chOff x="6627813" y="195220"/>
            <a:chExt cx="1952625" cy="5678531"/>
          </a:xfrm>
          <a:solidFill>
            <a:schemeClr val="accent1"/>
          </a:solidFill>
        </p:grpSpPr>
        <p:sp>
          <p:nvSpPr>
            <p:cNvPr id="50" name="Freeform 27"/>
            <p:cNvSpPr/>
            <p:nvPr/>
          </p:nvSpPr>
          <p:spPr bwMode="auto">
            <a:xfrm>
              <a:off x="6627813" y="19522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61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54" y="1520139"/>
            <a:ext cx="4818185" cy="3956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3827" y="1520139"/>
            <a:ext cx="7811841" cy="111876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de-DE" sz="2800" b="1" dirty="0"/>
              <a:t>Einrichtung einer abgeschotteten, VM-basierten Phishing-Simulation zur IT- Sicherheitsschulung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804027" y="5790603"/>
            <a:ext cx="4321115" cy="851497"/>
          </a:xfrm>
        </p:spPr>
        <p:txBody>
          <a:bodyPr>
            <a:normAutofit/>
          </a:bodyPr>
          <a:lstStyle/>
          <a:p>
            <a:r>
              <a:rPr lang="de-DE" sz="1600" b="1" noProof="1" smtClean="0"/>
              <a:t>Yemane Welday Gezahegn </a:t>
            </a:r>
          </a:p>
          <a:p>
            <a:r>
              <a:rPr lang="de-DE" sz="1600" b="1" noProof="1" smtClean="0"/>
              <a:t>– Fachinformatiker für Systemintegration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505625" y="224098"/>
            <a:ext cx="4128247" cy="73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b="1" noProof="1" smtClean="0"/>
              <a:t>Projektpräsentation</a:t>
            </a:r>
            <a:endParaRPr lang="de-DE" sz="3200" b="1" noProof="1"/>
          </a:p>
        </p:txBody>
      </p:sp>
      <p:pic>
        <p:nvPicPr>
          <p:cNvPr id="7" name="Grafik 6" descr="Ein Bild, das Text, Schrift, Logo, Grafiken enthält.&#10;&#10;Automatisch generierte Beschreibu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3" y="142985"/>
            <a:ext cx="1866900" cy="762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5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808892"/>
            <a:ext cx="2876550" cy="182921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00100" y="808892"/>
            <a:ext cx="51054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noProof="1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sz="20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.3 Windows-Client: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noProof="1" smtClean="0">
                <a:latin typeface="Arial" panose="020B0604020202020204" pitchFamily="34" charset="0"/>
                <a:cs typeface="Arial" panose="020B0604020202020204" pitchFamily="34" charset="0"/>
              </a:rPr>
              <a:t>Benutzerinteraktion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Empfang und Interaktion mit Phishing-Mails</a:t>
            </a:r>
            <a:endParaRPr lang="de-DE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00100" y="3462834"/>
            <a:ext cx="51054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noProof="1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sz="20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.4 Moodle: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noProof="1" smtClean="0">
                <a:latin typeface="Arial" panose="020B0604020202020204" pitchFamily="34" charset="0"/>
                <a:cs typeface="Arial" panose="020B0604020202020204" pitchFamily="34" charset="0"/>
              </a:rPr>
              <a:t>Awareness-Schulung nach Simulation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3445917"/>
            <a:ext cx="2876550" cy="189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6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80747" y="355132"/>
            <a:ext cx="659988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b="1" noProof="1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DE" sz="28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b="1" noProof="1">
                <a:latin typeface="Arial" panose="020B0604020202020204" pitchFamily="34" charset="0"/>
                <a:cs typeface="Arial" panose="020B0604020202020204" pitchFamily="34" charset="0"/>
              </a:rPr>
              <a:t>Sicherheits- &amp; Datenschutzkonzept</a:t>
            </a:r>
          </a:p>
        </p:txBody>
      </p:sp>
      <p:pic>
        <p:nvPicPr>
          <p:cNvPr id="8" name="Grafik 7" descr="Linux PNG Transparent Images | PNG A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47" y="1278137"/>
            <a:ext cx="596900" cy="52070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80748" y="1155243"/>
            <a:ext cx="477865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noProof="1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.1 Sicherheitsmaßnahmen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Isoliertes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Netzwerk /29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UFW-Firewall auf allen Servern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Keine Internetverbindung</a:t>
            </a:r>
          </a:p>
          <a:p>
            <a:pPr lvl="1"/>
            <a:endParaRPr lang="en-US" b="1" noProof="1"/>
          </a:p>
        </p:txBody>
      </p:sp>
      <p:sp>
        <p:nvSpPr>
          <p:cNvPr id="10" name="Textfeld 9"/>
          <p:cNvSpPr txBox="1"/>
          <p:nvPr/>
        </p:nvSpPr>
        <p:spPr>
          <a:xfrm>
            <a:off x="580747" y="3237435"/>
            <a:ext cx="4778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noProof="1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.2 Datenschutz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noProof="1" smtClean="0">
                <a:latin typeface="Arial" panose="020B0604020202020204" pitchFamily="34" charset="0"/>
                <a:cs typeface="Arial" panose="020B0604020202020204" pitchFamily="34" charset="0"/>
              </a:rPr>
              <a:t>Pseudonymisierte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Benutzer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Keine echten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Daten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 descr="Clipart - Plate Computer Privac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640" y="3237435"/>
            <a:ext cx="736407" cy="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0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86195" y="824770"/>
            <a:ext cx="72958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noProof="1">
                <a:latin typeface="Arial" panose="020B0604020202020204" pitchFamily="34" charset="0"/>
                <a:cs typeface="Arial" panose="020B0604020202020204" pitchFamily="34" charset="0"/>
              </a:rPr>
              <a:t>Inder Testphase wurde die komplette Funktionskette überprüft</a:t>
            </a:r>
            <a:r>
              <a:rPr lang="de-DE" noProof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86195" y="198735"/>
            <a:ext cx="2338076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b="1" noProof="1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DE" sz="28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. Testphase</a:t>
            </a:r>
            <a:endParaRPr lang="de-DE" sz="28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565" y="2984695"/>
            <a:ext cx="1147532" cy="52422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565" y="5501695"/>
            <a:ext cx="1147532" cy="63097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565" y="4352231"/>
            <a:ext cx="1147532" cy="57843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565" y="1647557"/>
            <a:ext cx="1147532" cy="622157"/>
          </a:xfrm>
          <a:prstGeom prst="rect">
            <a:avLst/>
          </a:prstGeom>
        </p:spPr>
      </p:pic>
      <p:sp>
        <p:nvSpPr>
          <p:cNvPr id="8" name="Nach rechts gekrümmter Pfeil 7"/>
          <p:cNvSpPr/>
          <p:nvPr/>
        </p:nvSpPr>
        <p:spPr>
          <a:xfrm>
            <a:off x="2971151" y="1958635"/>
            <a:ext cx="615414" cy="2823886"/>
          </a:xfrm>
          <a:prstGeom prst="curved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Nach links gekrümmter Pfeil 10"/>
          <p:cNvSpPr/>
          <p:nvPr/>
        </p:nvSpPr>
        <p:spPr>
          <a:xfrm flipV="1">
            <a:off x="4734097" y="1747221"/>
            <a:ext cx="713554" cy="4178300"/>
          </a:xfrm>
          <a:prstGeom prst="curved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Nach rechts gekrümmter Pfeil 11"/>
          <p:cNvSpPr/>
          <p:nvPr/>
        </p:nvSpPr>
        <p:spPr>
          <a:xfrm>
            <a:off x="2971151" y="3220421"/>
            <a:ext cx="615414" cy="2705100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Nach links gekrümmter Pfeil 14"/>
          <p:cNvSpPr/>
          <p:nvPr/>
        </p:nvSpPr>
        <p:spPr>
          <a:xfrm rot="10800000" flipH="1">
            <a:off x="4734097" y="3133226"/>
            <a:ext cx="421454" cy="1562100"/>
          </a:xfrm>
          <a:prstGeom prst="curved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3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81212"/>
            <a:ext cx="7016262" cy="4903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901700" y="876300"/>
            <a:ext cx="7016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noProof="1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DE" sz="20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.1 Konfiguration und Start der Phishing-Kampagne (GoPhish)</a:t>
            </a:r>
            <a:endParaRPr lang="de-DE" sz="20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01700" y="317500"/>
            <a:ext cx="570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noProof="1"/>
              <a:t>9</a:t>
            </a:r>
            <a:r>
              <a:rPr lang="de-DE" sz="2800" b="1" noProof="1" smtClean="0"/>
              <a:t>. </a:t>
            </a:r>
            <a:r>
              <a:rPr lang="de-DE" sz="28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End-to-End-Nachweis</a:t>
            </a:r>
            <a:endParaRPr lang="de-DE" sz="2800" b="1" noProof="1"/>
          </a:p>
        </p:txBody>
      </p:sp>
    </p:spTree>
    <p:extLst>
      <p:ext uri="{BB962C8B-B14F-4D97-AF65-F5344CB8AC3E}">
        <p14:creationId xmlns:p14="http://schemas.microsoft.com/office/powerpoint/2010/main" val="13536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55" y="988645"/>
            <a:ext cx="7674088" cy="5398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827455" y="330200"/>
            <a:ext cx="8316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.2 Empfang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der Phishing-E-Mail im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Windows-Client (Thunderbird)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51" y="985715"/>
            <a:ext cx="7548060" cy="5380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feld 1"/>
          <p:cNvSpPr txBox="1"/>
          <p:nvPr/>
        </p:nvSpPr>
        <p:spPr>
          <a:xfrm>
            <a:off x="946951" y="393700"/>
            <a:ext cx="6839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noProof="1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DE" sz="20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.3 Weiterleitung zur Awareness-Schulung (Moodle)</a:t>
            </a:r>
            <a:endParaRPr lang="de-DE" sz="20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4" y="931986"/>
            <a:ext cx="7895493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feld 1"/>
          <p:cNvSpPr txBox="1"/>
          <p:nvPr/>
        </p:nvSpPr>
        <p:spPr>
          <a:xfrm>
            <a:off x="1002323" y="342900"/>
            <a:ext cx="7895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.4 Auswertung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der Benutzerinteraktionen im Dashboard</a:t>
            </a:r>
          </a:p>
        </p:txBody>
      </p:sp>
    </p:spTree>
    <p:extLst>
      <p:ext uri="{BB962C8B-B14F-4D97-AF65-F5344CB8AC3E}">
        <p14:creationId xmlns:p14="http://schemas.microsoft.com/office/powerpoint/2010/main" val="26236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92285" y="471366"/>
            <a:ext cx="7614138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Testergebnisse &amp; </a:t>
            </a: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Bewertung</a:t>
            </a: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10.1 Ergebnisse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Erfolgreicher Mailversand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Benutzeraktionen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korrekt erfasst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System stabil und reproduzierbar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10.2 Bewertung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Alle Projektziele erreicht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Sicherer und realitätsnaher Testbetrieb</a:t>
            </a:r>
          </a:p>
          <a:p>
            <a:endParaRPr 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51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3386" y="386861"/>
            <a:ext cx="82999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Fazit &amp; 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Ausblick</a:t>
            </a: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11.1 Fazit: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Projektziel vollständig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erreicht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Kombination aus Technik und Schulung ermöglicht ein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ganzheitliches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Sicherheitskonzept ohne Risiko für Produktivsysteme.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11.2 Ausblick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Erweiterte Phishing-Szenarien (Anhänge, Spear-Phishing)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Automatisierte Awareness-Kampagnen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Erweiterte Auswertung und Reporting</a:t>
            </a:r>
          </a:p>
          <a:p>
            <a:pPr>
              <a:lnSpc>
                <a:spcPct val="150000"/>
              </a:lnSpc>
            </a:pPr>
            <a:endParaRPr 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86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33047" y="615462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Abschluss &amp; persönlicher Lernerfolg</a:t>
            </a:r>
          </a:p>
          <a:p>
            <a:pPr>
              <a:lnSpc>
                <a:spcPct val="150000"/>
              </a:lnSpc>
            </a:pP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Projektabschluss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Erfolgreich umgesetzt und getestet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Sichere, isolierte Trainingsumgebung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realisiert</a:t>
            </a:r>
          </a:p>
          <a:p>
            <a:pPr lvl="1">
              <a:lnSpc>
                <a:spcPct val="150000"/>
              </a:lnSpc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40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23863" y="1262981"/>
            <a:ext cx="739042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de-DE" sz="2000" noProof="1" smtClean="0">
                <a:latin typeface="Arial" panose="020B0604020202020204" pitchFamily="34" charset="0"/>
              </a:rPr>
              <a:t>Einleitung- Ausgangssituation und Problem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de-DE" sz="2000" noProof="1" smtClean="0">
                <a:latin typeface="Arial" panose="020B0604020202020204" pitchFamily="34" charset="0"/>
              </a:rPr>
              <a:t>Projektziel und Abgrenzung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de-DE" sz="2000" noProof="1" smtClean="0">
                <a:latin typeface="Arial" panose="020B0604020202020204" pitchFamily="34" charset="0"/>
              </a:rPr>
              <a:t>Projektkonzept und Planung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de-DE" sz="2000" noProof="1" smtClean="0">
                <a:latin typeface="Arial" panose="020B0604020202020204" pitchFamily="34" charset="0"/>
              </a:rPr>
              <a:t>Technische Gesamtarchtiktur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de-DE" sz="2000" noProof="1" smtClean="0">
                <a:latin typeface="Arial" panose="020B0604020202020204" pitchFamily="34" charset="0"/>
              </a:rPr>
              <a:t>Zentralkomponenten 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de-DE" sz="2000" noProof="1" smtClean="0">
                <a:latin typeface="Arial" panose="020B0604020202020204" pitchFamily="34" charset="0"/>
              </a:rPr>
              <a:t>Sicherheit und Datenschutzkonzept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de-DE" sz="2000" noProof="1" smtClean="0">
                <a:latin typeface="Arial" panose="020B0604020202020204" pitchFamily="34" charset="0"/>
              </a:rPr>
              <a:t>Testphase (End-to-End)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de-DE" sz="2000" noProof="1" smtClean="0">
                <a:latin typeface="Arial" panose="020B0604020202020204" pitchFamily="34" charset="0"/>
              </a:rPr>
              <a:t>Testergebnisse und Bewertung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de-DE" sz="2000" noProof="1" smtClean="0">
                <a:latin typeface="Arial" panose="020B0604020202020204" pitchFamily="34" charset="0"/>
              </a:rPr>
              <a:t>Fazit und Ausblick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de-DE" sz="2000" noProof="1" smtClean="0">
                <a:latin typeface="Arial" panose="020B0604020202020204" pitchFamily="34" charset="0"/>
              </a:rPr>
              <a:t> Abschluss</a:t>
            </a:r>
          </a:p>
          <a:p>
            <a:endParaRPr lang="de-DE" noProof="1"/>
          </a:p>
        </p:txBody>
      </p:sp>
      <p:sp>
        <p:nvSpPr>
          <p:cNvPr id="3" name="Textfeld 2"/>
          <p:cNvSpPr txBox="1"/>
          <p:nvPr/>
        </p:nvSpPr>
        <p:spPr>
          <a:xfrm>
            <a:off x="1323863" y="678206"/>
            <a:ext cx="6445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Gliederung</a:t>
            </a: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8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023" y="4406900"/>
            <a:ext cx="2876951" cy="1848108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383468" y="1188832"/>
            <a:ext cx="6377067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dirty="0"/>
              <a:t>Vielen </a:t>
            </a:r>
            <a:r>
              <a:rPr lang="de-DE" sz="4000" b="1" dirty="0" smtClean="0"/>
              <a:t>Dank</a:t>
            </a:r>
          </a:p>
          <a:p>
            <a:pPr algn="ctr"/>
            <a:r>
              <a:rPr lang="de-DE" sz="4000" b="1" dirty="0" smtClean="0"/>
              <a:t> </a:t>
            </a:r>
            <a:r>
              <a:rPr lang="de-DE" sz="4000" b="1" dirty="0"/>
              <a:t>für Ihre Aufmerksamkeit!</a:t>
            </a:r>
            <a:endParaRPr lang="de-DE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02466" y="4084935"/>
            <a:ext cx="6058069" cy="46166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dirty="0"/>
              <a:t>Gerne beantworte ich jetzt Ihre Fragen.</a:t>
            </a:r>
            <a:endParaRPr lang="de-DE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130" y="2542354"/>
            <a:ext cx="1352739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0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06668" y="62296"/>
            <a:ext cx="8300157" cy="6588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Einleitung – Ausgangssituation und Problem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95568" y="721131"/>
            <a:ext cx="7749932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.1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Ausgangssituation: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noProof="1" smtClean="0">
                <a:latin typeface="Arial" panose="020B0604020202020204" pitchFamily="34" charset="0"/>
                <a:cs typeface="Arial" panose="020B0604020202020204" pitchFamily="34" charset="0"/>
              </a:rPr>
              <a:t>Zunehme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von Phishing -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Angriffen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Mitarbeiter als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häufig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Angriffsziel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noProof="1">
                <a:latin typeface="Arial" panose="020B0604020202020204" pitchFamily="34" charset="0"/>
                <a:cs typeface="Arial" panose="020B0604020202020204" pitchFamily="34" charset="0"/>
              </a:rPr>
              <a:t>Fehlende praxisnahe </a:t>
            </a:r>
            <a:r>
              <a:rPr lang="de-DE" noProof="1" smtClean="0">
                <a:latin typeface="Arial" panose="020B0604020202020204" pitchFamily="34" charset="0"/>
                <a:cs typeface="Arial" panose="020B0604020202020204" pitchFamily="34" charset="0"/>
              </a:rPr>
              <a:t>Schulungen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noProof="1" smtClean="0">
                <a:latin typeface="Arial" panose="020B0604020202020204" pitchFamily="34" charset="0"/>
                <a:cs typeface="Arial" panose="020B0604020202020204" pitchFamily="34" charset="0"/>
              </a:rPr>
              <a:t>Reale Tests im Produktivsystem riskant</a:t>
            </a:r>
            <a:endParaRPr lang="de-DE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de-DE" sz="2000" b="1" noProof="1">
                <a:latin typeface="Arial" panose="020B0604020202020204" pitchFamily="34" charset="0"/>
                <a:cs typeface="Arial" panose="020B0604020202020204" pitchFamily="34" charset="0"/>
              </a:rPr>
              <a:t>Problem: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noProof="1">
                <a:latin typeface="Arial" panose="020B0604020202020204" pitchFamily="34" charset="0"/>
                <a:cs typeface="Arial" panose="020B0604020202020204" pitchFamily="34" charset="0"/>
              </a:rPr>
              <a:t>Reine Theorie reicht nicht aus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noProof="1">
                <a:latin typeface="Arial" panose="020B0604020202020204" pitchFamily="34" charset="0"/>
                <a:cs typeface="Arial" panose="020B0604020202020204" pitchFamily="34" charset="0"/>
              </a:rPr>
              <a:t>Reale Phishing-Tests im Produktivsystem → hohes Risiko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noProof="1">
                <a:latin typeface="Arial" panose="020B0604020202020204" pitchFamily="34" charset="0"/>
                <a:cs typeface="Arial" panose="020B0604020202020204" pitchFamily="34" charset="0"/>
              </a:rPr>
              <a:t>Datenschutz &amp; Compliance </a:t>
            </a:r>
            <a:r>
              <a:rPr lang="de-DE" noProof="1" smtClean="0">
                <a:latin typeface="Arial" panose="020B0604020202020204" pitchFamily="34" charset="0"/>
                <a:cs typeface="Arial" panose="020B0604020202020204" pitchFamily="34" charset="0"/>
              </a:rPr>
              <a:t>kritisch</a:t>
            </a:r>
            <a:endParaRPr lang="de-DE" dirty="0"/>
          </a:p>
          <a:p>
            <a:pPr lvl="1">
              <a:lnSpc>
                <a:spcPct val="150000"/>
              </a:lnSpc>
            </a:pPr>
            <a:r>
              <a:rPr lang="de-DE" b="1" dirty="0"/>
              <a:t>Sprecherhinweis: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„Es bestand der Bedarf nach einer sicheren Trainingsumgebung, ohne reale Systeme oder echte Daten zu gefährden.“</a:t>
            </a:r>
          </a:p>
        </p:txBody>
      </p:sp>
    </p:spTree>
    <p:extLst>
      <p:ext uri="{BB962C8B-B14F-4D97-AF65-F5344CB8AC3E}">
        <p14:creationId xmlns:p14="http://schemas.microsoft.com/office/powerpoint/2010/main" val="397364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969596" y="3204601"/>
            <a:ext cx="5994399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 smtClean="0"/>
              <a:t>2.2 Abgrenzung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Kein </a:t>
            </a:r>
            <a:r>
              <a:rPr lang="de-DE" dirty="0" smtClean="0"/>
              <a:t>Einsatz</a:t>
            </a:r>
            <a:r>
              <a:rPr lang="en-US" dirty="0" smtClean="0"/>
              <a:t> </a:t>
            </a:r>
            <a:r>
              <a:rPr lang="de-DE" dirty="0" smtClean="0"/>
              <a:t>im</a:t>
            </a:r>
            <a:r>
              <a:rPr lang="en-US" dirty="0" smtClean="0"/>
              <a:t> Produktivsystem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Keine echten </a:t>
            </a:r>
            <a:r>
              <a:rPr lang="de-DE" dirty="0" smtClean="0"/>
              <a:t>Benutzer-</a:t>
            </a:r>
            <a:r>
              <a:rPr lang="en-US" dirty="0" smtClean="0"/>
              <a:t> </a:t>
            </a:r>
            <a:r>
              <a:rPr lang="de-DE" dirty="0" smtClean="0"/>
              <a:t>oder</a:t>
            </a:r>
            <a:r>
              <a:rPr lang="en-US" dirty="0" smtClean="0"/>
              <a:t> </a:t>
            </a:r>
            <a:r>
              <a:rPr lang="de-DE" dirty="0" smtClean="0"/>
              <a:t>Kundendaten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 smtClean="0"/>
              <a:t>Keine Internetanbindung </a:t>
            </a:r>
          </a:p>
          <a:p>
            <a:endParaRPr lang="de-DE" b="1" dirty="0"/>
          </a:p>
        </p:txBody>
      </p:sp>
      <p:sp>
        <p:nvSpPr>
          <p:cNvPr id="7" name="Rechteck 6"/>
          <p:cNvSpPr/>
          <p:nvPr/>
        </p:nvSpPr>
        <p:spPr>
          <a:xfrm>
            <a:off x="969596" y="1137408"/>
            <a:ext cx="781880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Projektziel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/>
              <a:t>Aufbau einer realistischen Phishing-Simulation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/>
              <a:t>Vollständig isolierte Laborumgebung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/>
              <a:t>Kombination </a:t>
            </a:r>
            <a:r>
              <a:rPr lang="de-DE" dirty="0" smtClean="0"/>
              <a:t>aus Simulation</a:t>
            </a:r>
            <a:r>
              <a:rPr lang="de-DE" dirty="0"/>
              <a:t>, Schulung und </a:t>
            </a:r>
            <a:r>
              <a:rPr lang="de-DE" dirty="0" smtClean="0"/>
              <a:t>Auswertung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969596" y="211873"/>
            <a:ext cx="4922630" cy="6588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2. Projektziel &amp; Abgrenzung</a:t>
            </a:r>
          </a:p>
        </p:txBody>
      </p:sp>
    </p:spTree>
    <p:extLst>
      <p:ext uri="{BB962C8B-B14F-4D97-AF65-F5344CB8AC3E}">
        <p14:creationId xmlns:p14="http://schemas.microsoft.com/office/powerpoint/2010/main" val="44910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720612" y="122535"/>
            <a:ext cx="5093061" cy="7397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b="1" noProof="1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2800" b="1" noProof="1">
                <a:latin typeface="Arial" panose="020B0604020202020204" pitchFamily="34" charset="0"/>
                <a:cs typeface="Arial" panose="020B0604020202020204" pitchFamily="34" charset="0"/>
              </a:rPr>
              <a:t>Projektkonzept &amp; Planung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20612" y="862289"/>
            <a:ext cx="790268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3.1 Vorgehensweise: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Analyse der Anforderungen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Planung der VM-Architektur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Technische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Umsetzung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Testphase (End-to-End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Auswertung &amp;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07868" y="3810468"/>
            <a:ext cx="63373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noProof="1" smtClean="0"/>
              <a:t>3.2 Ressourcen: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noProof="1" smtClean="0"/>
              <a:t>Oracle VirtualBox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noProof="1" smtClean="0"/>
              <a:t>Ubuntu Server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noProof="1" smtClean="0"/>
              <a:t>Windows 10 Client</a:t>
            </a:r>
          </a:p>
          <a:p>
            <a:pPr lvl="1"/>
            <a:endParaRPr lang="de-DE" b="1" noProof="1"/>
          </a:p>
        </p:txBody>
      </p:sp>
    </p:spTree>
    <p:extLst>
      <p:ext uri="{BB962C8B-B14F-4D97-AF65-F5344CB8AC3E}">
        <p14:creationId xmlns:p14="http://schemas.microsoft.com/office/powerpoint/2010/main" val="81223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996681" y="311715"/>
            <a:ext cx="43647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Arbeitszeit in Stunden</a:t>
            </a:r>
            <a:endParaRPr lang="en-US" sz="2800" b="1" spc="50" noProof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626252987"/>
              </p:ext>
            </p:extLst>
          </p:nvPr>
        </p:nvGraphicFramePr>
        <p:xfrm>
          <a:off x="1270000" y="977900"/>
          <a:ext cx="61849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40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99478" y="444950"/>
            <a:ext cx="6664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Technische Gesamtarchitektur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99478" y="968170"/>
            <a:ext cx="41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.1 Netzwerk: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Isoliertes /29-Subnetz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Kein Gateway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Keine externe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Erreichbarkeit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99478" y="2800803"/>
            <a:ext cx="3377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.2 Virtuelle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Maschinen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270000" y="3298317"/>
            <a:ext cx="294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GoPhish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270000" y="4661116"/>
            <a:ext cx="294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SMTP/Postfix</a:t>
            </a:r>
          </a:p>
          <a:p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4800600" y="3298317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Windows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</a:p>
          <a:p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800600" y="4661116"/>
            <a:ext cx="4343399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Moodle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46" y="3715504"/>
            <a:ext cx="1296054" cy="713091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446" y="5082268"/>
            <a:ext cx="1296054" cy="759732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274" y="5082268"/>
            <a:ext cx="1170027" cy="759732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273" y="3715504"/>
            <a:ext cx="1170028" cy="78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9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927100"/>
            <a:ext cx="7149021" cy="5346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feld 10"/>
          <p:cNvSpPr txBox="1"/>
          <p:nvPr/>
        </p:nvSpPr>
        <p:spPr>
          <a:xfrm>
            <a:off x="1003300" y="393700"/>
            <a:ext cx="515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5.3 Überblick auf die Virtuell Maschinen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26453" y="412504"/>
            <a:ext cx="489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Zentrale Komponenten </a:t>
            </a: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75812" y="935724"/>
            <a:ext cx="4746979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noProof="1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sz="20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.1 Gophish</a:t>
            </a:r>
            <a:endParaRPr lang="de-DE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noProof="1" smtClean="0">
                <a:latin typeface="Arial" panose="020B0604020202020204" pitchFamily="34" charset="0"/>
                <a:cs typeface="Arial" panose="020B0604020202020204" pitchFamily="34" charset="0"/>
              </a:rPr>
              <a:t>Kampagenverwaltung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E-Mail-Templates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Auswertung von Benutzeraktionen</a:t>
            </a:r>
            <a:endParaRPr lang="de-DE" b="1" noProof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790" y="974464"/>
            <a:ext cx="3212311" cy="123533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75812" y="3200264"/>
            <a:ext cx="5258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noProof="1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sz="20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.2 Mail-Server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noProof="1" smtClean="0">
                <a:latin typeface="Arial" panose="020B0604020202020204" pitchFamily="34" charset="0"/>
                <a:cs typeface="Arial" panose="020B0604020202020204" pitchFamily="34" charset="0"/>
              </a:rPr>
              <a:t>SMTP/Postfix – interner Mailversand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noProof="1" smtClean="0">
                <a:latin typeface="Arial" panose="020B0604020202020204" pitchFamily="34" charset="0"/>
                <a:cs typeface="Arial" panose="020B0604020202020204" pitchFamily="34" charset="0"/>
              </a:rPr>
              <a:t>Dovecot (IMAP) – Abruf der E-Mails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791" y="3232905"/>
            <a:ext cx="3212311" cy="135235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2791" y="4932187"/>
            <a:ext cx="3212311" cy="135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7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432</Words>
  <Application>Microsoft Office PowerPoint</Application>
  <PresentationFormat>Bildschirmpräsentation (4:3)</PresentationFormat>
  <Paragraphs>113</Paragraphs>
  <Slides>20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Wingdings</vt:lpstr>
      <vt:lpstr>Wingdings 3</vt:lpstr>
      <vt:lpstr>Fetzen</vt:lpstr>
      <vt:lpstr>Einrichtung einer abgeschotteten, VM-basierten Phishing-Simulation zur IT- Sicherheitsschulung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Einrichtung einer abgeschotteten, VM-basierten Phishing-Simulation zur IT- Sicherheitsschulung</dc:title>
  <dc:creator>Yemane Welday Gezahegn</dc:creator>
  <cp:lastModifiedBy>Yemane Welday Gezahegn</cp:lastModifiedBy>
  <cp:revision>202</cp:revision>
  <dcterms:created xsi:type="dcterms:W3CDTF">2026-01-13T21:06:00Z</dcterms:created>
  <dcterms:modified xsi:type="dcterms:W3CDTF">2026-01-25T22:14:49Z</dcterms:modified>
</cp:coreProperties>
</file>